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7" r:id="rId2"/>
    <p:sldId id="258" r:id="rId3"/>
    <p:sldId id="283" r:id="rId4"/>
    <p:sldId id="294" r:id="rId5"/>
    <p:sldId id="295" r:id="rId6"/>
    <p:sldId id="261" r:id="rId7"/>
    <p:sldId id="296" r:id="rId8"/>
    <p:sldId id="297" r:id="rId9"/>
    <p:sldId id="298" r:id="rId10"/>
    <p:sldId id="300" r:id="rId11"/>
    <p:sldId id="301" r:id="rId12"/>
    <p:sldId id="299" r:id="rId13"/>
    <p:sldId id="302" r:id="rId14"/>
    <p:sldId id="303" r:id="rId15"/>
    <p:sldId id="316" r:id="rId16"/>
    <p:sldId id="317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5" r:id="rId25"/>
    <p:sldId id="31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8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-74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C5EFA-7C3C-354E-B4F3-00EE636EB7A1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7EEFCB-6357-7E4F-B06B-0781CCFBC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80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52A533-8334-498B-8FBF-6E732ACE3D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AFDB543-4C9F-428B-BA64-BEF31BD20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3A9F5D3-A3C8-482B-810F-BC98D635D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5080DEF-AF21-41E9-9816-ED50D8617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C9AA8FF-0A8C-4AA6-8D19-2B9DC2D58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952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FC9E91-E367-443F-BD34-C2EC940A4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733E9A4-77B2-4410-81A3-3177D03E1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519C257-5D18-4178-9926-9F16F80A1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4ADCB5B-4B2A-431A-A57C-CD7EF9DEF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A137337-30F9-49B1-B563-6060D6A09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986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06F44B9F-26D7-416C-8287-FF3FA8A81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9752998-54A8-48C4-A735-1B770283A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B8AF576-C0AF-42C3-9FAC-D2FC66A78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9EAD4CB-B6BA-42CF-85F0-9AEC60DE4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4F20AC4-FA8D-4B95-8F89-1F20B183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93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3FAA59-C4D3-459A-BD83-1FA3FE9B7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78262D-0A8E-4BB1-93DB-19A8680C1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ED1DED7-70F6-4113-8DBB-795F3E71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40D733E-704D-4CD5-97C2-CE76631F1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202F5B0-1BBC-4789-8FC5-D6B34635F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50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802BE8-6B31-4111-8ECB-076B2EA5B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40270D-6B29-4B69-87E9-CFA28C08EA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E1DBA6D-BECE-46EE-A4BB-49CB3B58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C515B2F-BF96-4A3B-8A19-4508292A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5443490-AE05-4B74-8B8F-A574529A2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033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BEC943-8ECC-4DB2-AC0E-660E67D8E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7FC90C-FFE3-4363-A0FA-7E4FE04669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8AB4A33-1CD4-4A25-A4AB-2CB155F79E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8E1BE09-7539-4BFC-8189-2CDD32A61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AC68E59-DE52-4F0E-9AB4-A4DEBF02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D147298-30CD-45BB-8F06-29A95297B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74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C4D60A-CEBF-4EB3-BAEF-F593551B7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88D3CE-F647-47E8-A523-DB2AB9F53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F246928-AF4D-4646-8163-BF1C4BA05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A7706FA-FD37-4174-A441-6F5A38EC93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E93F319-6C27-4F45-AEF8-B44877CECE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B2B6790-82C9-4C04-9E52-9F6E3B658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562F6BF-EFFC-479F-B808-67F3BB719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B508A45-EF62-4DD3-9BB3-042EA216F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50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97B5CF-DE44-42D7-9DBE-563FF94B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88E820F-94FA-471E-9F33-7CF6112F5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BF6ABEE-9116-420C-8707-365B1D4F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1F7F879-D8D8-4324-93BD-2F3EDF2BC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583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55770618-8D4F-4733-A379-FBAFC61AA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712BDA6-AF5A-4D23-8FF4-D2A4A46C7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67C43BC-E793-4DD5-8CCB-3CD3513B6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058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798FD6-1873-4BEE-960E-653D9A65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068FEE8-41E9-4C3E-BE81-4BB3A88B2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C0C1B71-5DA7-46C1-B3C2-82428AD04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B1E7229-D7FC-4BBD-9273-6C60C69E6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FD9A809-27E9-40FC-823D-0B5309F5C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B8D8286-CD39-48F3-B5EF-B6D589262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04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DA00CB-1447-4F3C-90F9-B223FBB12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4BF7001-75B1-4D99-A222-2ABD2F80E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851DC2A-D421-49E1-951B-7C5BC4B06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6913238-3372-4382-B2A4-02319E55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423FD78-88D7-4171-935A-6925A927F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B8A136B-394F-4BE7-BBE8-3032CEF7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1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2EF6C928-E52A-47BF-9261-BA7FED3FC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24BD0E6-7FCE-48E8-A02A-0F6158F34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926EB7F-52DB-4761-BE7D-EF30A2162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094F1-20E9-4144-ACBF-5C39130D6C90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643CD6-46B9-4C69-B103-F91FD86F43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DC28D1D-F2F6-43F3-80CB-4F7361634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86DD2-C51E-4D37-AC6E-1EA2C70BB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82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hyperlink" Target="mailto:ross.gore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space.library.uu.nl/bitstream/handle/1874/368153/Masters-Thesis-Phllip-Wozny(1).pdf" TargetMode="External"/><Relationship Id="rId4" Type="http://schemas.openxmlformats.org/officeDocument/2006/relationships/hyperlink" Target="https://research.tue.nl/en/publications/a-proposal-for-a-value-sensitive-design-approach-to-modelling-the-2" TargetMode="External"/><Relationship Id="rId5" Type="http://schemas.openxmlformats.org/officeDocument/2006/relationships/hyperlink" Target="https://github.com/phillipjw/humanitarian_logistics" TargetMode="External"/><Relationship Id="rId6" Type="http://schemas.openxmlformats.org/officeDocument/2006/relationships/image" Target="../media/image27.gi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gore-vmasc.shinyapps.io/integration-model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Relationship Id="rId3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i="1" dirty="0" smtClean="0"/>
              <a:t>Refugee Wellbeing &amp; Asylum Logistics in terms of Schwartz</a:t>
            </a:r>
            <a:r>
              <a:rPr lang="en-US" sz="2400" dirty="0" smtClean="0"/>
              <a:t> </a:t>
            </a:r>
            <a:r>
              <a:rPr lang="en-US" sz="2400" i="1" dirty="0" smtClean="0"/>
              <a:t>Values</a:t>
            </a:r>
            <a:endParaRPr lang="en-US" sz="2400" b="1" i="1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6161227" y="62874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8490" y="83999"/>
            <a:ext cx="10574678" cy="1394804"/>
          </a:xfrm>
        </p:spPr>
        <p:txBody>
          <a:bodyPr>
            <a:normAutofit/>
          </a:bodyPr>
          <a:lstStyle/>
          <a:p>
            <a:r>
              <a:rPr lang="en-US" sz="4200" dirty="0"/>
              <a:t>A VALUE SENSITIVE ABM OF THE REFUGEE CRISIS IN THE NETHERLANDS</a:t>
            </a:r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xmlns="" id="{9586F628-12D2-48AE-86B0-83458B556106}"/>
              </a:ext>
            </a:extLst>
          </p:cNvPr>
          <p:cNvSpPr txBox="1">
            <a:spLocks/>
          </p:cNvSpPr>
          <p:nvPr/>
        </p:nvSpPr>
        <p:spPr>
          <a:xfrm>
            <a:off x="7872795" y="5509275"/>
            <a:ext cx="3093188" cy="6523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360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3322" y="1532007"/>
            <a:ext cx="6713275" cy="3575715"/>
          </a:xfrm>
          <a:prstGeom prst="rect">
            <a:avLst/>
          </a:prstGeom>
        </p:spPr>
      </p:pic>
      <p:sp>
        <p:nvSpPr>
          <p:cNvPr id="13" name="Content Placeholder 9">
            <a:extLst>
              <a:ext uri="{FF2B5EF4-FFF2-40B4-BE49-F238E27FC236}">
                <a16:creationId xmlns:a16="http://schemas.microsoft.com/office/drawing/2014/main" xmlns="" id="{9586F628-12D2-48AE-86B0-83458B556106}"/>
              </a:ext>
            </a:extLst>
          </p:cNvPr>
          <p:cNvSpPr txBox="1">
            <a:spLocks/>
          </p:cNvSpPr>
          <p:nvPr/>
        </p:nvSpPr>
        <p:spPr>
          <a:xfrm>
            <a:off x="96869" y="5090690"/>
            <a:ext cx="12011716" cy="9761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b="1" dirty="0" smtClean="0"/>
              <a:t>Ross Gore</a:t>
            </a:r>
            <a:r>
              <a:rPr lang="en-US" sz="2000" dirty="0" smtClean="0"/>
              <a:t>, Phillip </a:t>
            </a:r>
            <a:r>
              <a:rPr lang="en-US" sz="2000" dirty="0" err="1" smtClean="0"/>
              <a:t>Wozny</a:t>
            </a:r>
            <a:r>
              <a:rPr lang="en-US" sz="2000" dirty="0" smtClean="0"/>
              <a:t>, Frank </a:t>
            </a:r>
            <a:r>
              <a:rPr lang="en-US" sz="2000" dirty="0" err="1" smtClean="0"/>
              <a:t>Dignum</a:t>
            </a:r>
            <a:r>
              <a:rPr lang="en-US" sz="2000" dirty="0"/>
              <a:t>,</a:t>
            </a:r>
            <a:r>
              <a:rPr lang="en-US" sz="2000" dirty="0" smtClean="0"/>
              <a:t> F. </a:t>
            </a:r>
            <a:r>
              <a:rPr lang="en-US" sz="2000" dirty="0" err="1" smtClean="0"/>
              <a:t>LeRon</a:t>
            </a:r>
            <a:r>
              <a:rPr lang="en-US" sz="2000" dirty="0" smtClean="0"/>
              <a:t> </a:t>
            </a:r>
            <a:r>
              <a:rPr lang="en-US" sz="2000" dirty="0" err="1" smtClean="0"/>
              <a:t>Shults</a:t>
            </a:r>
            <a:r>
              <a:rPr lang="en-US" sz="2000" dirty="0"/>
              <a:t>, Christine </a:t>
            </a:r>
            <a:r>
              <a:rPr lang="en-US" sz="2000" dirty="0" err="1"/>
              <a:t>Boshuijzen</a:t>
            </a:r>
            <a:r>
              <a:rPr lang="en-US" sz="2000" dirty="0"/>
              <a:t> - van </a:t>
            </a:r>
            <a:r>
              <a:rPr lang="en-US" sz="2000" dirty="0" err="1" smtClean="0"/>
              <a:t>Burken</a:t>
            </a:r>
            <a:r>
              <a:rPr lang="en-US" sz="2000" dirty="0" smtClean="0"/>
              <a:t> &amp; </a:t>
            </a:r>
            <a:r>
              <a:rPr lang="en-US" sz="2000" dirty="0" err="1" smtClean="0"/>
              <a:t>Lamber</a:t>
            </a:r>
            <a:r>
              <a:rPr lang="en-US" sz="2000" dirty="0" smtClean="0"/>
              <a:t> </a:t>
            </a:r>
            <a:r>
              <a:rPr lang="en-US" sz="2000" dirty="0" err="1" smtClean="0"/>
              <a:t>Royakkers</a:t>
            </a:r>
            <a:r>
              <a:rPr lang="en-US" sz="2000" dirty="0" smtClean="0"/>
              <a:t> 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b="1" dirty="0" smtClean="0">
                <a:solidFill>
                  <a:schemeClr val="accent1"/>
                </a:solidFill>
              </a:rPr>
              <a:t>email: </a:t>
            </a:r>
            <a:r>
              <a:rPr lang="en-US" b="1" dirty="0" smtClean="0">
                <a:solidFill>
                  <a:schemeClr val="accent1"/>
                </a:solidFill>
                <a:hlinkClick r:id="rId3"/>
              </a:rPr>
              <a:t>ross.gore@gmail.com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smtClean="0">
                <a:solidFill>
                  <a:schemeClr val="accent1"/>
                </a:solidFill>
              </a:rPr>
              <a:t> | model website</a:t>
            </a:r>
            <a:r>
              <a:rPr lang="en-US" b="1" dirty="0">
                <a:solidFill>
                  <a:schemeClr val="accent1"/>
                </a:solidFill>
              </a:rPr>
              <a:t>: https://</a:t>
            </a:r>
            <a:r>
              <a:rPr lang="en-US" b="1" dirty="0" err="1">
                <a:solidFill>
                  <a:schemeClr val="accent1"/>
                </a:solidFill>
              </a:rPr>
              <a:t>rgore-vmasc.shinyapps.io</a:t>
            </a:r>
            <a:r>
              <a:rPr lang="en-US" b="1" dirty="0">
                <a:solidFill>
                  <a:schemeClr val="accent1"/>
                </a:solidFill>
              </a:rPr>
              <a:t>/integration-model/</a:t>
            </a:r>
          </a:p>
        </p:txBody>
      </p:sp>
    </p:spTree>
    <p:extLst>
      <p:ext uri="{BB962C8B-B14F-4D97-AF65-F5344CB8AC3E}">
        <p14:creationId xmlns:p14="http://schemas.microsoft.com/office/powerpoint/2010/main" val="61949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Agent Actions: IND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Any obligatory act must be completed before an agent can choose a SVQ act.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690" y="1018847"/>
            <a:ext cx="8217490" cy="506160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Obligatory Acts</a:t>
            </a:r>
          </a:p>
          <a:p>
            <a:pPr lvl="1"/>
            <a:r>
              <a:rPr lang="en-US" b="1" i="1" dirty="0"/>
              <a:t>Interview Newcomer </a:t>
            </a:r>
            <a:r>
              <a:rPr lang="en-US" dirty="0"/>
              <a:t>- Begins the asylum process from the IND perspective. Paired with a newcomer's IND Interview.</a:t>
            </a:r>
          </a:p>
          <a:p>
            <a:pPr lvl="1"/>
            <a:r>
              <a:rPr lang="en-US" b="1" i="1" dirty="0"/>
              <a:t>Decide Newcomer </a:t>
            </a:r>
            <a:r>
              <a:rPr lang="en-US" dirty="0"/>
              <a:t>- Decides on a newcomer’s asylum case. Paired with change in legal status of a newcomer.</a:t>
            </a:r>
          </a:p>
          <a:p>
            <a:r>
              <a:rPr lang="en-US" b="1" dirty="0"/>
              <a:t>SVQ Activities </a:t>
            </a:r>
            <a:endParaRPr lang="en-US" b="1" dirty="0" smtClean="0"/>
          </a:p>
          <a:p>
            <a:pPr lvl="1"/>
            <a:r>
              <a:rPr lang="en-US" b="1" i="1" dirty="0" smtClean="0"/>
              <a:t>Raise Threshold </a:t>
            </a:r>
            <a:r>
              <a:rPr lang="en-US" dirty="0" smtClean="0"/>
              <a:t>- Raises the threshold on newcomer documentation quality in Decide Newcomer obligatory act. </a:t>
            </a:r>
            <a:r>
              <a:rPr lang="en-US" b="1" dirty="0" smtClean="0">
                <a:solidFill>
                  <a:schemeClr val="accent5"/>
                </a:solidFill>
              </a:rPr>
              <a:t>Conservation</a:t>
            </a:r>
            <a:r>
              <a:rPr lang="en-US" dirty="0" smtClean="0"/>
              <a:t>.</a:t>
            </a:r>
          </a:p>
          <a:p>
            <a:pPr lvl="1"/>
            <a:r>
              <a:rPr lang="en-US" b="1" i="1" dirty="0" smtClean="0"/>
              <a:t>Issue Statement </a:t>
            </a:r>
            <a:r>
              <a:rPr lang="en-US" dirty="0"/>
              <a:t>- Generates a press release telling newcomer's not to come to the country to begin the asylum process. </a:t>
            </a:r>
            <a:r>
              <a:rPr lang="en-US" b="1" dirty="0" smtClean="0">
                <a:solidFill>
                  <a:schemeClr val="accent6"/>
                </a:solidFill>
              </a:rPr>
              <a:t>Self</a:t>
            </a:r>
            <a:r>
              <a:rPr lang="en-US" b="1" dirty="0">
                <a:solidFill>
                  <a:schemeClr val="accent6"/>
                </a:solidFill>
              </a:rPr>
              <a:t>-</a:t>
            </a:r>
            <a:r>
              <a:rPr lang="en-US" b="1" dirty="0" smtClean="0">
                <a:solidFill>
                  <a:schemeClr val="accent6"/>
                </a:solidFill>
              </a:rPr>
              <a:t>Enhancement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Adjust Staff </a:t>
            </a:r>
            <a:r>
              <a:rPr lang="en-US" dirty="0"/>
              <a:t>- Increases staffing making asylum process take less time. </a:t>
            </a:r>
            <a:r>
              <a:rPr lang="en-US" b="1" dirty="0" smtClean="0">
                <a:solidFill>
                  <a:srgbClr val="660066"/>
                </a:solidFill>
              </a:rPr>
              <a:t>Self</a:t>
            </a:r>
            <a:r>
              <a:rPr lang="en-US" b="1" dirty="0">
                <a:solidFill>
                  <a:srgbClr val="660066"/>
                </a:solidFill>
              </a:rPr>
              <a:t>-</a:t>
            </a:r>
            <a:r>
              <a:rPr lang="en-US" b="1" dirty="0" smtClean="0">
                <a:solidFill>
                  <a:srgbClr val="660066"/>
                </a:solidFill>
              </a:rPr>
              <a:t>Transcendence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 smtClean="0"/>
              <a:t>Lower Threshold </a:t>
            </a:r>
            <a:r>
              <a:rPr lang="en-US" dirty="0"/>
              <a:t>- Lowers the threshold on newcomer documentation quality in Decide Newcomer obligatory act. </a:t>
            </a:r>
            <a:r>
              <a:rPr lang="en-US" b="1" dirty="0" smtClean="0">
                <a:solidFill>
                  <a:schemeClr val="accent2"/>
                </a:solidFill>
              </a:rPr>
              <a:t>Openness</a:t>
            </a:r>
            <a:r>
              <a:rPr lang="en-US" b="1" dirty="0">
                <a:solidFill>
                  <a:schemeClr val="accent2"/>
                </a:solidFill>
              </a:rPr>
              <a:t>-To-</a:t>
            </a:r>
            <a:r>
              <a:rPr lang="en-US" b="1" dirty="0" smtClean="0">
                <a:solidFill>
                  <a:schemeClr val="accent2"/>
                </a:solidFill>
              </a:rPr>
              <a:t>Change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1850" y="1589822"/>
            <a:ext cx="3710150" cy="267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46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Agent Actions: NGO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Any obligatory act must be completed before an agent can choose a SVQ act.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690" y="1018847"/>
            <a:ext cx="8217490" cy="5061608"/>
          </a:xfrm>
        </p:spPr>
        <p:txBody>
          <a:bodyPr>
            <a:normAutofit/>
          </a:bodyPr>
          <a:lstStyle/>
          <a:p>
            <a:r>
              <a:rPr lang="en-US" b="1" dirty="0" smtClean="0"/>
              <a:t>SVQ </a:t>
            </a:r>
            <a:r>
              <a:rPr lang="en-US" b="1" dirty="0"/>
              <a:t>Activities </a:t>
            </a:r>
            <a:endParaRPr lang="en-US" b="1" dirty="0" smtClean="0"/>
          </a:p>
          <a:p>
            <a:pPr lvl="1"/>
            <a:r>
              <a:rPr lang="en-US" b="1" i="1" dirty="0" smtClean="0"/>
              <a:t>Fundraise </a:t>
            </a:r>
            <a:r>
              <a:rPr lang="en-US" dirty="0"/>
              <a:t>- Converts public opinion of newcomers to funds for NGO. </a:t>
            </a:r>
            <a:r>
              <a:rPr lang="en-US" b="1" dirty="0" smtClean="0">
                <a:solidFill>
                  <a:schemeClr val="accent5"/>
                </a:solidFill>
              </a:rPr>
              <a:t>Conservation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Conduct Marketing Campaign </a:t>
            </a:r>
            <a:r>
              <a:rPr lang="en-US" dirty="0"/>
              <a:t>- Converts funds into an increase in public opinion of newcomers. </a:t>
            </a:r>
            <a:r>
              <a:rPr lang="en-US" b="1" dirty="0" smtClean="0">
                <a:solidFill>
                  <a:schemeClr val="accent6"/>
                </a:solidFill>
              </a:rPr>
              <a:t>Self</a:t>
            </a:r>
            <a:r>
              <a:rPr lang="en-US" b="1" dirty="0">
                <a:solidFill>
                  <a:schemeClr val="accent6"/>
                </a:solidFill>
              </a:rPr>
              <a:t>-</a:t>
            </a:r>
            <a:r>
              <a:rPr lang="en-US" b="1" dirty="0" smtClean="0">
                <a:solidFill>
                  <a:schemeClr val="accent6"/>
                </a:solidFill>
              </a:rPr>
              <a:t>Enhancement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Custom Activities </a:t>
            </a:r>
            <a:r>
              <a:rPr lang="en-US" dirty="0" smtClean="0"/>
              <a:t>- </a:t>
            </a:r>
            <a:r>
              <a:rPr lang="en-US" dirty="0"/>
              <a:t>NGO identifies the most unsatisfied SVQ among the newcomers in the city and develops an activity to satisfy it. </a:t>
            </a:r>
            <a:r>
              <a:rPr lang="en-US" b="1" dirty="0" smtClean="0">
                <a:solidFill>
                  <a:srgbClr val="660066"/>
                </a:solidFill>
              </a:rPr>
              <a:t>Self</a:t>
            </a:r>
            <a:r>
              <a:rPr lang="en-US" b="1" dirty="0">
                <a:solidFill>
                  <a:srgbClr val="660066"/>
                </a:solidFill>
              </a:rPr>
              <a:t>-</a:t>
            </a:r>
            <a:r>
              <a:rPr lang="en-US" b="1" dirty="0" smtClean="0">
                <a:solidFill>
                  <a:srgbClr val="660066"/>
                </a:solidFill>
              </a:rPr>
              <a:t>Transcendence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 smtClean="0"/>
              <a:t>Prioritize </a:t>
            </a:r>
            <a:r>
              <a:rPr lang="en-US" dirty="0" smtClean="0"/>
              <a:t>- </a:t>
            </a:r>
            <a:r>
              <a:rPr lang="en-US" dirty="0"/>
              <a:t>NGO schedules Custom Activities on days so that they can best help the newcomers who need them to satisfy their SVQs. </a:t>
            </a:r>
            <a:r>
              <a:rPr lang="en-US" b="1" dirty="0" smtClean="0">
                <a:solidFill>
                  <a:schemeClr val="accent2"/>
                </a:solidFill>
              </a:rPr>
              <a:t>Openness</a:t>
            </a:r>
            <a:r>
              <a:rPr lang="en-US" b="1" dirty="0">
                <a:solidFill>
                  <a:schemeClr val="accent2"/>
                </a:solidFill>
              </a:rPr>
              <a:t>-To-</a:t>
            </a:r>
            <a:r>
              <a:rPr lang="en-US" b="1" dirty="0" smtClean="0">
                <a:solidFill>
                  <a:schemeClr val="accent2"/>
                </a:solidFill>
              </a:rPr>
              <a:t>Change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355" y="1904850"/>
            <a:ext cx="3376439" cy="237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395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745" y="823374"/>
            <a:ext cx="9116415" cy="5325486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Dynamics With Respect To Newcomers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FF00"/>
                </a:solidFill>
              </a:rPr>
              <a:t>Direct </a:t>
            </a:r>
            <a:r>
              <a:rPr lang="en-US" b="1" i="1" dirty="0" smtClean="0">
                <a:solidFill>
                  <a:srgbClr val="FFFF00"/>
                </a:solidFill>
              </a:rPr>
              <a:t>effects of SVQ acts on </a:t>
            </a:r>
            <a:r>
              <a:rPr lang="en-US" b="1" i="1" dirty="0">
                <a:solidFill>
                  <a:srgbClr val="FFFF00"/>
                </a:solidFill>
              </a:rPr>
              <a:t>newcomer wellbeing and public </a:t>
            </a:r>
            <a:r>
              <a:rPr lang="en-US" b="1" i="1" dirty="0" smtClean="0">
                <a:solidFill>
                  <a:srgbClr val="FFFF00"/>
                </a:solidFill>
              </a:rPr>
              <a:t>opinion.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91690" y="1438565"/>
            <a:ext cx="3492451" cy="3888565"/>
          </a:xfrm>
        </p:spPr>
        <p:txBody>
          <a:bodyPr>
            <a:normAutofit/>
          </a:bodyPr>
          <a:lstStyle/>
          <a:p>
            <a:r>
              <a:rPr lang="en-US" dirty="0" smtClean="0"/>
              <a:t>Indirect effects on newcomer wellbeing and public opinion not shown.</a:t>
            </a:r>
          </a:p>
          <a:p>
            <a:r>
              <a:rPr lang="en-US" dirty="0" smtClean="0"/>
              <a:t>Direct and indirect effects of other actions on other outcomes are not shown.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54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Parameters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Newcomer SVQ Thresholds are uniformly randomly distributed.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17" y="1136428"/>
            <a:ext cx="11234076" cy="487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740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Explore The Model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Try </a:t>
            </a:r>
            <a:r>
              <a:rPr lang="en-US" b="1" i="1" dirty="0">
                <a:solidFill>
                  <a:srgbClr val="FFFF00"/>
                </a:solidFill>
              </a:rPr>
              <a:t>it yourself: https://</a:t>
            </a:r>
            <a:r>
              <a:rPr lang="en-US" b="1" i="1" dirty="0" err="1">
                <a:solidFill>
                  <a:srgbClr val="FFFF00"/>
                </a:solidFill>
              </a:rPr>
              <a:t>rgore-vmasc.shinyapps.io</a:t>
            </a:r>
            <a:r>
              <a:rPr lang="en-US" b="1" i="1" dirty="0">
                <a:solidFill>
                  <a:srgbClr val="FFFF00"/>
                </a:solidFill>
              </a:rPr>
              <a:t>/integration-model</a:t>
            </a:r>
            <a:r>
              <a:rPr lang="en-US" b="1" i="1" dirty="0" smtClean="0">
                <a:solidFill>
                  <a:srgbClr val="FFFF00"/>
                </a:solidFill>
              </a:rPr>
              <a:t>/    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24" y="877033"/>
            <a:ext cx="10405311" cy="521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86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answer our research questions?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FFFF00"/>
                </a:solidFill>
              </a:rPr>
              <a:t>Applying statistical debugging for enhanced trace validation of agent-based models. </a:t>
            </a:r>
            <a:r>
              <a:rPr lang="en-US" sz="1600" b="1" i="1" dirty="0" smtClean="0">
                <a:solidFill>
                  <a:srgbClr val="FFFF00"/>
                </a:solidFill>
              </a:rPr>
              <a:t/>
            </a:r>
            <a:br>
              <a:rPr lang="en-US" sz="1600" b="1" i="1" dirty="0" smtClean="0">
                <a:solidFill>
                  <a:srgbClr val="FFFF00"/>
                </a:solidFill>
              </a:rPr>
            </a:br>
            <a:r>
              <a:rPr lang="en-US" sz="1600" b="1" i="1" dirty="0" smtClean="0">
                <a:solidFill>
                  <a:srgbClr val="FFFF00"/>
                </a:solidFill>
              </a:rPr>
              <a:t>Simulation </a:t>
            </a:r>
            <a:r>
              <a:rPr lang="en-US" sz="1600" b="1" i="1" dirty="0">
                <a:solidFill>
                  <a:srgbClr val="FFFF00"/>
                </a:solidFill>
              </a:rPr>
              <a:t>93.4 (2017): 273-284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694" y="1170437"/>
            <a:ext cx="8069699" cy="4548766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1690" y="1438565"/>
            <a:ext cx="3740005" cy="463112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We want to find what conditions are true about the input parameters when a specified output occurs. For example, public opinion = 100.</a:t>
            </a:r>
          </a:p>
          <a:p>
            <a:r>
              <a:rPr lang="en-US" dirty="0" smtClean="0"/>
              <a:t>Adapt two information retrieval measures to get:</a:t>
            </a:r>
          </a:p>
          <a:p>
            <a:pPr lvl="1"/>
            <a:r>
              <a:rPr lang="en-US" dirty="0" smtClean="0"/>
              <a:t>Correlation</a:t>
            </a:r>
          </a:p>
          <a:p>
            <a:pPr lvl="1"/>
            <a:r>
              <a:rPr lang="en-US" dirty="0" smtClean="0"/>
              <a:t>Coverage</a:t>
            </a:r>
          </a:p>
          <a:p>
            <a:r>
              <a:rPr lang="en-US" dirty="0" smtClean="0"/>
              <a:t>Combine them into a single term.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234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52560"/>
            <a:ext cx="5381593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We want to measure the extent to which a condition (i.e. proposition about input parameters) is true with respect to: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A</a:t>
            </a:r>
            <a:r>
              <a:rPr lang="en-US" sz="2200" b="1" dirty="0" smtClean="0"/>
              <a:t> </a:t>
            </a:r>
            <a:r>
              <a:rPr lang="en-US" sz="2200" dirty="0" smtClean="0"/>
              <a:t>simulation run that results in </a:t>
            </a:r>
            <a:r>
              <a:rPr lang="en-US" sz="2200" b="1" dirty="0" smtClean="0">
                <a:latin typeface="Courier"/>
                <a:cs typeface="Courier"/>
              </a:rPr>
              <a:t>public opinion = 100</a:t>
            </a:r>
            <a:r>
              <a:rPr lang="en-US" sz="2200" dirty="0" smtClean="0"/>
              <a:t>. </a:t>
            </a:r>
            <a:br>
              <a:rPr lang="en-US" sz="2200" dirty="0" smtClean="0"/>
            </a:br>
            <a:r>
              <a:rPr lang="en-US" sz="2200" dirty="0" smtClean="0"/>
              <a:t>(</a:t>
            </a:r>
            <a:r>
              <a:rPr lang="en-US" sz="2200" b="1" i="1" u="sng" dirty="0" smtClean="0"/>
              <a:t>Precision</a:t>
            </a:r>
            <a:r>
              <a:rPr lang="en-US" sz="2200" dirty="0" smtClean="0"/>
              <a:t> / </a:t>
            </a:r>
            <a:r>
              <a:rPr lang="en-US" sz="2200" b="1" i="1" u="sng" dirty="0" smtClean="0"/>
              <a:t>Correlation</a:t>
            </a:r>
            <a:r>
              <a:rPr lang="en-US" sz="2200" dirty="0" smtClean="0"/>
              <a:t>)</a:t>
            </a:r>
          </a:p>
          <a:p>
            <a:pPr lvl="1">
              <a:buFont typeface="Arial"/>
              <a:buChar char="•"/>
            </a:pPr>
            <a:r>
              <a:rPr lang="en-US" sz="2200" b="1" dirty="0" smtClean="0"/>
              <a:t>ALL </a:t>
            </a:r>
            <a:r>
              <a:rPr lang="en-US" sz="2200" dirty="0" smtClean="0"/>
              <a:t>simulation runs that result in </a:t>
            </a:r>
            <a:r>
              <a:rPr lang="en-US" sz="2200" b="1" dirty="0" smtClean="0">
                <a:latin typeface="Courier"/>
                <a:cs typeface="Courier"/>
              </a:rPr>
              <a:t>public opinion = 100</a:t>
            </a:r>
            <a:r>
              <a:rPr lang="en-US" sz="2200" dirty="0" smtClean="0"/>
              <a:t>. </a:t>
            </a:r>
            <a:br>
              <a:rPr lang="en-US" sz="2200" dirty="0" smtClean="0"/>
            </a:br>
            <a:r>
              <a:rPr lang="en-US" sz="2200" dirty="0" smtClean="0"/>
              <a:t>(</a:t>
            </a:r>
            <a:r>
              <a:rPr lang="en-US" sz="2200" b="1" i="1" u="sng" dirty="0" smtClean="0"/>
              <a:t>Recall</a:t>
            </a:r>
            <a:r>
              <a:rPr lang="en-US" sz="2200" dirty="0" smtClean="0"/>
              <a:t> / </a:t>
            </a:r>
            <a:r>
              <a:rPr lang="en-US" sz="2200" b="1" i="1" u="sng" dirty="0" smtClean="0"/>
              <a:t>Coverage</a:t>
            </a:r>
            <a:r>
              <a:rPr lang="en-US" sz="2200" dirty="0" smtClean="0"/>
              <a:t>)</a:t>
            </a:r>
          </a:p>
          <a:p>
            <a:pPr>
              <a:buFont typeface="Arial"/>
              <a:buChar char="•"/>
            </a:pPr>
            <a:r>
              <a:rPr lang="en-US" sz="2600" dirty="0" smtClean="0"/>
              <a:t>For example:</a:t>
            </a:r>
          </a:p>
          <a:p>
            <a:pPr lvl="1">
              <a:buFont typeface="Arial"/>
              <a:buChar char="•"/>
            </a:pPr>
            <a:r>
              <a:rPr lang="en-US" sz="2200" dirty="0" smtClean="0"/>
              <a:t>Input Condition: </a:t>
            </a:r>
            <a:r>
              <a:rPr lang="en-US" sz="2200" b="1" dirty="0" smtClean="0">
                <a:latin typeface="Courier"/>
                <a:cs typeface="Courier"/>
              </a:rPr>
              <a:t>NGOs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understand newcomers SVQs for custom activities = </a:t>
            </a:r>
            <a:br>
              <a:rPr lang="en-US" sz="2200" b="1" dirty="0" smtClean="0">
                <a:latin typeface="Courier"/>
                <a:cs typeface="Courier"/>
              </a:rPr>
            </a:br>
            <a:r>
              <a:rPr lang="en-US" sz="2200" b="1" dirty="0" smtClean="0">
                <a:latin typeface="Courier"/>
                <a:cs typeface="Courier"/>
              </a:rPr>
              <a:t>TRUE 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 we answer our research questions?</a:t>
            </a:r>
            <a:endParaRPr lang="en-US" sz="32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FFFF00"/>
                </a:solidFill>
              </a:rPr>
              <a:t>Applying statistical debugging for enhanced trace validation of agent-based models</a:t>
            </a:r>
            <a:r>
              <a:rPr lang="en-US" sz="1600" b="1" i="1" dirty="0" smtClean="0">
                <a:solidFill>
                  <a:srgbClr val="FFFF00"/>
                </a:solidFill>
              </a:rPr>
              <a:t>.</a:t>
            </a:r>
            <a:br>
              <a:rPr lang="en-US" sz="1600" b="1" i="1" dirty="0" smtClean="0">
                <a:solidFill>
                  <a:srgbClr val="FFFF00"/>
                </a:solidFill>
              </a:rPr>
            </a:br>
            <a:r>
              <a:rPr lang="en-US" sz="1600" b="1" i="1" dirty="0" smtClean="0">
                <a:solidFill>
                  <a:srgbClr val="FFFF00"/>
                </a:solidFill>
              </a:rPr>
              <a:t> </a:t>
            </a:r>
            <a:r>
              <a:rPr lang="en-US" sz="1600" b="1" i="1" dirty="0">
                <a:solidFill>
                  <a:srgbClr val="FFFF00"/>
                </a:solidFill>
              </a:rPr>
              <a:t>Simulation 93.4 (2017): 273-284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737" y="1420567"/>
            <a:ext cx="7177974" cy="444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96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152560"/>
            <a:ext cx="4068484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Worst case is same for wellbeing and public opinion: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No NGO or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develops activities that newcomers will not participate in.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In both cases there is a lack of activities available to newcomers to satisfy SVQ which minimizes well being.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Minimal wellbeing maximizes the frequency of crime which results in low public opinion.</a:t>
            </a:r>
          </a:p>
          <a:p>
            <a:pPr>
              <a:buFont typeface="Arial"/>
              <a:buChar char="•"/>
            </a:pPr>
            <a:endParaRPr lang="en-US" sz="2200" b="1" dirty="0" smtClean="0">
              <a:latin typeface="Courier"/>
              <a:cs typeface="Courier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does the worst case happen?</a:t>
            </a:r>
            <a:endParaRPr lang="en-US" sz="32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FF00"/>
                </a:solidFill>
              </a:rPr>
              <a:t>Presence of NGO and development of participatory activities is paramount.</a:t>
            </a:r>
            <a:endParaRPr lang="en-US" sz="1600" b="1" i="1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765" y="2130848"/>
            <a:ext cx="8217236" cy="283158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1" y="5359410"/>
            <a:ext cx="1166729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sz="2200" dirty="0" smtClean="0">
                <a:cs typeface="Courier"/>
              </a:rPr>
              <a:t>Note: a lack of understanding of newcomer SVQs is not required to avoid a worst case scenario. More important for participatory activities to exist rather than for them to SVQ optimized. </a:t>
            </a:r>
          </a:p>
        </p:txBody>
      </p:sp>
    </p:spTree>
    <p:extLst>
      <p:ext uri="{BB962C8B-B14F-4D97-AF65-F5344CB8AC3E}">
        <p14:creationId xmlns:p14="http://schemas.microsoft.com/office/powerpoint/2010/main" val="4152642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1152560"/>
            <a:ext cx="4068484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Worst case is same for wellbeing and public opinion: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No NGO or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develops activities that newcomers will not participate in.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In both cases there is a lack of activities available to newcomers to satisfy SVQ which minimizes well being.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Minimal wellbeing maximizes the frequency of crime which results in low public opinion.</a:t>
            </a:r>
          </a:p>
          <a:p>
            <a:pPr>
              <a:buFont typeface="Arial"/>
              <a:buChar char="•"/>
            </a:pPr>
            <a:endParaRPr lang="en-US" sz="2200" b="1" dirty="0" smtClean="0">
              <a:latin typeface="Courier"/>
              <a:cs typeface="Courier"/>
            </a:endParaRP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does the worst case happen?</a:t>
            </a:r>
            <a:endParaRPr lang="en-US" sz="32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FF00"/>
                </a:solidFill>
              </a:rPr>
              <a:t>Initial Public Opinion doesn’t matter for avoiding the worst case.</a:t>
            </a:r>
            <a:endParaRPr lang="en-US" sz="1600" b="1" i="1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765" y="2130848"/>
            <a:ext cx="8217236" cy="2831586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1" y="5359410"/>
            <a:ext cx="1166729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sz="2200" dirty="0" smtClean="0">
                <a:cs typeface="Courier"/>
              </a:rPr>
              <a:t>Note: Initial Public Opinion = 0 is not included. This means that NGOs should be placed in cities regardless of residential opinion of the city’s management of newcomers.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379" y="2163447"/>
            <a:ext cx="8209621" cy="274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0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095" y="1280662"/>
            <a:ext cx="8611905" cy="411086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00084"/>
            <a:ext cx="4068484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Best case is same for wellbeing: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develops activities that newcomers will participate in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understands newcomer SVQs for Custom Activities</a:t>
            </a:r>
            <a:endParaRPr lang="en-US" sz="2200" dirty="0"/>
          </a:p>
          <a:p>
            <a:pPr>
              <a:buFont typeface="Arial"/>
              <a:buChar char="•"/>
            </a:pPr>
            <a:r>
              <a:rPr lang="en-US" sz="2200" dirty="0" smtClean="0"/>
              <a:t>Initial Public Opinion is high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NGO / COA / IND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Higher in Open To Change Than Conservation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Higher in Self-Transcendence Than Self-Enhancement</a:t>
            </a:r>
          </a:p>
          <a:p>
            <a:pPr lvl="1">
              <a:buFont typeface="Arial"/>
              <a:buChar char="•"/>
            </a:pPr>
            <a:endParaRPr lang="en-US" sz="1800" dirty="0" smtClean="0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99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does the best case for newcomer wellbeing happen?</a:t>
            </a:r>
            <a:endParaRPr lang="en-US" sz="3200" dirty="0"/>
          </a:p>
        </p:txBody>
      </p:sp>
      <p:sp>
        <p:nvSpPr>
          <p:cNvPr id="7" name="Parallelogram 6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FF00"/>
                </a:solidFill>
              </a:rPr>
              <a:t>The input parameters that maximize newcomer wellbeing do NOT maximize public opinion.</a:t>
            </a:r>
            <a:endParaRPr lang="en-US" sz="1600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-1" y="5617693"/>
            <a:ext cx="11667295" cy="5477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Char char="•"/>
            </a:pPr>
            <a:r>
              <a:rPr lang="en-US" sz="2200" dirty="0" smtClean="0">
                <a:cs typeface="Courier"/>
              </a:rPr>
              <a:t>Note: This is not the best case for public opinion. </a:t>
            </a:r>
          </a:p>
        </p:txBody>
      </p:sp>
    </p:spTree>
    <p:extLst>
      <p:ext uri="{BB962C8B-B14F-4D97-AF65-F5344CB8AC3E}">
        <p14:creationId xmlns:p14="http://schemas.microsoft.com/office/powerpoint/2010/main" val="3275289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536" y="3624661"/>
            <a:ext cx="5099326" cy="2549664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</a:t>
            </a:r>
            <a:endParaRPr lang="en-US" sz="32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9586F628-12D2-48AE-86B0-83458B556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761" y="1125565"/>
            <a:ext cx="11434439" cy="50799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Make high-level recommendations for decision makers</a:t>
            </a:r>
            <a:r>
              <a:rPr lang="en-US" sz="3200" dirty="0"/>
              <a:t> </a:t>
            </a:r>
            <a:r>
              <a:rPr lang="en-US" sz="3200" dirty="0" smtClean="0"/>
              <a:t>by modeling asylum logistics and refugee wellbeing given the universal values of the entities involved in the process.  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Enable High-Level Decisions: Avoid Worst Case;  Create Environment For Best Case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15051" y="1977098"/>
            <a:ext cx="10550010" cy="122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000" b="1" i="1" dirty="0" smtClean="0"/>
          </a:p>
          <a:p>
            <a:r>
              <a:rPr lang="en-US" sz="3000" b="1" i="1" dirty="0" smtClean="0"/>
              <a:t>Research Questions:</a:t>
            </a:r>
          </a:p>
          <a:p>
            <a:pPr lvl="1"/>
            <a:r>
              <a:rPr lang="en-US" sz="2600" b="1" i="1" dirty="0" smtClean="0"/>
              <a:t>How can worst </a:t>
            </a:r>
            <a:r>
              <a:rPr lang="en-US" sz="2600" b="1" i="1" dirty="0"/>
              <a:t>case </a:t>
            </a:r>
            <a:r>
              <a:rPr lang="en-US" sz="2600" b="1" i="1" dirty="0" smtClean="0"/>
              <a:t>outcomes be avoided?</a:t>
            </a:r>
            <a:endParaRPr lang="en-US" sz="2600" b="1" i="1" dirty="0"/>
          </a:p>
          <a:p>
            <a:pPr lvl="1"/>
            <a:r>
              <a:rPr lang="en-US" sz="2600" b="1" i="1" dirty="0" smtClean="0"/>
              <a:t>How do we create an environment for best </a:t>
            </a:r>
            <a:r>
              <a:rPr lang="en-US" sz="2600" b="1" i="1" dirty="0"/>
              <a:t>case </a:t>
            </a:r>
            <a:r>
              <a:rPr lang="en-US" sz="2600" b="1" i="1" dirty="0" smtClean="0"/>
              <a:t>outcomes?</a:t>
            </a:r>
            <a:endParaRPr lang="en-US" sz="2600" b="1" i="1" dirty="0"/>
          </a:p>
        </p:txBody>
      </p:sp>
    </p:spTree>
    <p:extLst>
      <p:ext uri="{BB962C8B-B14F-4D97-AF65-F5344CB8AC3E}">
        <p14:creationId xmlns:p14="http://schemas.microsoft.com/office/powerpoint/2010/main" val="757565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1695" y="1420565"/>
            <a:ext cx="8360305" cy="422387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926562"/>
            <a:ext cx="4552829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Best case is same for wellbeing: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develops activities that newcomers will participate in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NGO understands newcomer SVQs for Custom Activities</a:t>
            </a:r>
            <a:endParaRPr lang="en-US" sz="2200" dirty="0"/>
          </a:p>
          <a:p>
            <a:pPr>
              <a:buFont typeface="Arial"/>
              <a:buChar char="•"/>
            </a:pPr>
            <a:r>
              <a:rPr lang="en-US" sz="2200" dirty="0" smtClean="0"/>
              <a:t>Initial Public Opinion is high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NGO / COA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Higher in Open To Change Than Conservation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Higher in Self-Transcendence Than Self-Enhancement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IND</a:t>
            </a:r>
          </a:p>
          <a:p>
            <a:pPr lvl="1">
              <a:buFont typeface="Arial"/>
              <a:buChar char="•"/>
            </a:pPr>
            <a:r>
              <a:rPr lang="en-US" sz="1800" dirty="0" smtClean="0"/>
              <a:t>Open </a:t>
            </a:r>
            <a:r>
              <a:rPr lang="en-US" sz="1800" dirty="0"/>
              <a:t>To Change </a:t>
            </a:r>
            <a:r>
              <a:rPr lang="en-US" sz="1800" dirty="0" smtClean="0"/>
              <a:t> = Conservation</a:t>
            </a:r>
            <a:endParaRPr lang="en-US" sz="1800" dirty="0"/>
          </a:p>
          <a:p>
            <a:pPr lvl="1">
              <a:buFont typeface="Arial"/>
              <a:buChar char="•"/>
            </a:pPr>
            <a:r>
              <a:rPr lang="en-US" sz="1800" dirty="0" smtClean="0"/>
              <a:t>Self</a:t>
            </a:r>
            <a:r>
              <a:rPr lang="en-US" sz="1800" dirty="0"/>
              <a:t>-Transcendence </a:t>
            </a:r>
            <a:r>
              <a:rPr lang="en-US" sz="1800" dirty="0" smtClean="0"/>
              <a:t> = Self</a:t>
            </a:r>
            <a:r>
              <a:rPr lang="en-US" sz="1800" dirty="0"/>
              <a:t>-Enhancement</a:t>
            </a:r>
          </a:p>
          <a:p>
            <a:pPr>
              <a:buFont typeface="Arial"/>
              <a:buChar char="•"/>
            </a:pPr>
            <a:endParaRPr lang="en-US" sz="2200" dirty="0" smtClean="0"/>
          </a:p>
          <a:p>
            <a:pPr lvl="1">
              <a:buFont typeface="Arial"/>
              <a:buChar char="•"/>
            </a:pPr>
            <a:endParaRPr lang="en-US" sz="1800" dirty="0" smtClean="0"/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does the best case for public opinion happen?</a:t>
            </a:r>
            <a:endParaRPr lang="en-US" sz="3200" dirty="0"/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FF00"/>
                </a:solidFill>
              </a:rPr>
              <a:t>The input parameters that maximize public opinion do NOT maximize newcomer wellbeing.</a:t>
            </a:r>
            <a:endParaRPr lang="en-US" sz="1600" b="1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364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536" y="3624661"/>
            <a:ext cx="5099326" cy="2549664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Conclusions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Enable High-Level Decisions: Avoid Worst Case;  Create Environment For Best Case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71997" y="739483"/>
            <a:ext cx="11195297" cy="122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i="1" dirty="0" smtClean="0"/>
              <a:t>High-Level Recommendations:</a:t>
            </a:r>
          </a:p>
          <a:p>
            <a:pPr lvl="1"/>
            <a:r>
              <a:rPr lang="en-US" sz="2600" i="1" dirty="0" smtClean="0"/>
              <a:t>NGOs providing activities what newcomers will participate in is paramount.</a:t>
            </a:r>
          </a:p>
          <a:p>
            <a:pPr lvl="1"/>
            <a:r>
              <a:rPr lang="en-US" sz="2600" i="1" dirty="0" smtClean="0"/>
              <a:t>Worry less about optimizing custom activities to meet SVQs or initial public opinion of management of newcomers in cities.</a:t>
            </a:r>
          </a:p>
          <a:p>
            <a:pPr lvl="1"/>
            <a:r>
              <a:rPr lang="en-US" sz="2600" i="1" dirty="0" smtClean="0"/>
              <a:t>Institutions SVQ Actions work well when openness to change and self-transcendence are prioritized over conservation and self-enhancement.</a:t>
            </a:r>
            <a:endParaRPr lang="en-US" sz="2600" i="1" dirty="0"/>
          </a:p>
          <a:p>
            <a:pPr lvl="1"/>
            <a:r>
              <a:rPr lang="en-US" sz="2600" i="1" dirty="0" smtClean="0"/>
              <a:t>IND SVQ Actions create a tradeoff in terms of well being and public opinion of management of newcomers. Implement your strategy accordingly. </a:t>
            </a:r>
            <a:endParaRPr lang="en-US" sz="2600" i="1" dirty="0"/>
          </a:p>
        </p:txBody>
      </p:sp>
    </p:spTree>
    <p:extLst>
      <p:ext uri="{BB962C8B-B14F-4D97-AF65-F5344CB8AC3E}">
        <p14:creationId xmlns:p14="http://schemas.microsoft.com/office/powerpoint/2010/main" val="1326632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Teamwork Makes the Dream Work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Multidisciplinary Multinational Group Effort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9" y="713748"/>
            <a:ext cx="2183223" cy="2183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64" y="3138384"/>
            <a:ext cx="2191215" cy="2980942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8193" y="813666"/>
            <a:ext cx="1809139" cy="215677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648" y="3239476"/>
            <a:ext cx="2131086" cy="287984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9537" y="839706"/>
            <a:ext cx="2145244" cy="2115165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74975" y="3243347"/>
            <a:ext cx="1865363" cy="2875978"/>
          </a:xfrm>
          <a:prstGeom prst="rect">
            <a:avLst/>
          </a:prstGeom>
        </p:spPr>
      </p:pic>
      <p:sp>
        <p:nvSpPr>
          <p:cNvPr id="26" name="Content Placeholder 2"/>
          <p:cNvSpPr txBox="1">
            <a:spLocks/>
          </p:cNvSpPr>
          <p:nvPr/>
        </p:nvSpPr>
        <p:spPr>
          <a:xfrm>
            <a:off x="2303321" y="947044"/>
            <a:ext cx="217416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cs typeface="Courier"/>
              </a:rPr>
              <a:t>Ross Gore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Old Dominion University / VMASC United States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Data Science</a:t>
            </a: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2369616" y="3445532"/>
            <a:ext cx="217416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cs typeface="Courier"/>
              </a:rPr>
              <a:t>Phillip </a:t>
            </a:r>
            <a:r>
              <a:rPr lang="en-US" sz="1600" dirty="0" err="1" smtClean="0">
                <a:cs typeface="Courier"/>
              </a:rPr>
              <a:t>Wozny</a:t>
            </a:r>
            <a:endParaRPr lang="en-US" sz="1600" dirty="0" smtClean="0"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Utrecht University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Netherlands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Information </a:t>
            </a:r>
            <a:r>
              <a:rPr lang="en-US" sz="1600" dirty="0">
                <a:cs typeface="Courier"/>
              </a:rPr>
              <a:t>&amp;</a:t>
            </a:r>
            <a:r>
              <a:rPr lang="en-US" sz="1600" dirty="0" smtClean="0">
                <a:cs typeface="Courier"/>
              </a:rPr>
              <a:t> Computing Sciences</a:t>
            </a: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6525921" y="1025846"/>
            <a:ext cx="217416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cs typeface="Courier"/>
              </a:rPr>
              <a:t>Frank </a:t>
            </a:r>
            <a:r>
              <a:rPr lang="en-US" sz="1600" dirty="0" err="1" smtClean="0">
                <a:cs typeface="Courier"/>
              </a:rPr>
              <a:t>Dignum</a:t>
            </a:r>
            <a:endParaRPr lang="en-US" sz="1600" dirty="0" smtClean="0"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Utrecht University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Netherlands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Information &amp; Computing Sciences</a:t>
            </a: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6624508" y="3405957"/>
            <a:ext cx="2174165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cs typeface="Courier"/>
              </a:rPr>
              <a:t>F. </a:t>
            </a:r>
            <a:r>
              <a:rPr lang="en-US" sz="1600" dirty="0" err="1" smtClean="0">
                <a:cs typeface="Courier"/>
              </a:rPr>
              <a:t>LeRon</a:t>
            </a:r>
            <a:r>
              <a:rPr lang="en-US" sz="1600" dirty="0" smtClean="0">
                <a:cs typeface="Courier"/>
              </a:rPr>
              <a:t> </a:t>
            </a:r>
            <a:r>
              <a:rPr lang="en-US" sz="1600" dirty="0" err="1" smtClean="0">
                <a:cs typeface="Courier"/>
              </a:rPr>
              <a:t>Shults</a:t>
            </a:r>
            <a:endParaRPr lang="en-US" sz="1600" dirty="0" smtClean="0"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University of </a:t>
            </a:r>
            <a:r>
              <a:rPr lang="en-US" sz="1600" dirty="0" err="1" smtClean="0">
                <a:cs typeface="Courier"/>
              </a:rPr>
              <a:t>Agder</a:t>
            </a:r>
            <a:r>
              <a:rPr lang="en-US" sz="1600" dirty="0" smtClean="0">
                <a:cs typeface="Courier"/>
              </a:rPr>
              <a:t> / NORCE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Norway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Philosophy &amp;</a:t>
            </a:r>
            <a:br>
              <a:rPr lang="en-US" sz="1600" dirty="0" smtClean="0">
                <a:cs typeface="Courier"/>
              </a:rPr>
            </a:br>
            <a:r>
              <a:rPr lang="en-US" sz="1600" dirty="0" smtClean="0">
                <a:cs typeface="Courier"/>
              </a:rPr>
              <a:t>Theology </a:t>
            </a:r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10317936" y="3418451"/>
            <a:ext cx="1984388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err="1" smtClean="0">
                <a:cs typeface="Courier"/>
              </a:rPr>
              <a:t>Lamber</a:t>
            </a:r>
            <a:r>
              <a:rPr lang="en-US" sz="1600" dirty="0" smtClean="0">
                <a:cs typeface="Courier"/>
              </a:rPr>
              <a:t> </a:t>
            </a:r>
            <a:r>
              <a:rPr lang="en-US" sz="1600" dirty="0" err="1" smtClean="0">
                <a:cs typeface="Courier"/>
              </a:rPr>
              <a:t>Royakkers</a:t>
            </a:r>
            <a:endParaRPr lang="en-US" sz="1600" dirty="0" smtClean="0"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Eindhoven University of Technology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Netherlands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Ethics of Technology 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10319654" y="998733"/>
            <a:ext cx="1984388" cy="784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cs typeface="Courier"/>
              </a:rPr>
              <a:t>Christine </a:t>
            </a:r>
            <a:r>
              <a:rPr lang="en-US" sz="1600" dirty="0" err="1">
                <a:cs typeface="Courier"/>
              </a:rPr>
              <a:t>Boshuijzen</a:t>
            </a:r>
            <a:r>
              <a:rPr lang="en-US" sz="1600" dirty="0">
                <a:cs typeface="Courier"/>
              </a:rPr>
              <a:t> - van </a:t>
            </a:r>
            <a:r>
              <a:rPr lang="en-US" sz="1600" dirty="0" err="1">
                <a:cs typeface="Courier"/>
              </a:rPr>
              <a:t>Burken</a:t>
            </a:r>
            <a:endParaRPr lang="en-US" sz="1600" dirty="0" smtClean="0">
              <a:cs typeface="Courier"/>
            </a:endParaRP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Eindhoven University of Technology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Netherlands</a:t>
            </a:r>
          </a:p>
          <a:p>
            <a:pPr marL="0" indent="0">
              <a:buNone/>
            </a:pPr>
            <a:r>
              <a:rPr lang="en-US" sz="1600" dirty="0" smtClean="0">
                <a:cs typeface="Courier"/>
              </a:rPr>
              <a:t>Ethics of Technology </a:t>
            </a:r>
          </a:p>
        </p:txBody>
      </p:sp>
    </p:spTree>
    <p:extLst>
      <p:ext uri="{BB962C8B-B14F-4D97-AF65-F5344CB8AC3E}">
        <p14:creationId xmlns:p14="http://schemas.microsoft.com/office/powerpoint/2010/main" val="490653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09" y="628804"/>
            <a:ext cx="9353210" cy="5588463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Funding Makes The Research Possible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Funding Acknowledgements</a:t>
            </a:r>
            <a:endParaRPr lang="en-US" b="1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64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Want More? You’re In Luck.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Um, I said, the party isn’t over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-1" y="926562"/>
            <a:ext cx="7082178" cy="3579849"/>
          </a:xfrm>
        </p:spPr>
        <p:txBody>
          <a:bodyPr>
            <a:no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Check out the website and play with the </a:t>
            </a:r>
            <a:r>
              <a:rPr lang="en-US" sz="2400" dirty="0" err="1" smtClean="0"/>
              <a:t>metamodel</a:t>
            </a:r>
            <a:r>
              <a:rPr lang="en-US" sz="2400" dirty="0" smtClean="0"/>
              <a:t>:</a:t>
            </a:r>
          </a:p>
          <a:p>
            <a:pPr lvl="1">
              <a:buFont typeface="Arial"/>
              <a:buChar char="•"/>
            </a:pPr>
            <a:r>
              <a:rPr lang="en-US" sz="1800" dirty="0">
                <a:hlinkClick r:id="rId2"/>
              </a:rPr>
              <a:t>https://rgore-vmasc.shinyapps.io/integration-model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 smtClean="0"/>
          </a:p>
          <a:p>
            <a:pPr lvl="1">
              <a:buFont typeface="Arial"/>
              <a:buChar char="•"/>
            </a:pPr>
            <a:r>
              <a:rPr lang="en-US" sz="1800" dirty="0" smtClean="0"/>
              <a:t>Link also in paper.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Read Phillip’s Thesis</a:t>
            </a:r>
          </a:p>
          <a:p>
            <a:pPr lvl="1">
              <a:buFont typeface="Arial"/>
              <a:buChar char="•"/>
            </a:pPr>
            <a:r>
              <a:rPr lang="en-US" sz="1800" dirty="0">
                <a:hlinkClick r:id="rId3"/>
              </a:rPr>
              <a:t>https://dspace.library.uu.nl/bitstream/handle/1874/368153/Masters-Thesis-Phllip-Wozny%281%29.</a:t>
            </a:r>
            <a:r>
              <a:rPr lang="en-US" sz="1800" dirty="0" smtClean="0">
                <a:hlinkClick r:id="rId3"/>
              </a:rPr>
              <a:t>pdf</a:t>
            </a:r>
            <a:endParaRPr lang="en-US" sz="1800" dirty="0" smtClean="0"/>
          </a:p>
          <a:p>
            <a:pPr lvl="1">
              <a:buFont typeface="Arial"/>
              <a:buChar char="•"/>
            </a:pPr>
            <a:r>
              <a:rPr lang="en-US" sz="1800" dirty="0" smtClean="0"/>
              <a:t>Name of thesis to search for on Google Scholar in paper.</a:t>
            </a:r>
            <a:endParaRPr lang="en-US" sz="1800" dirty="0"/>
          </a:p>
          <a:p>
            <a:pPr>
              <a:buFont typeface="Arial"/>
              <a:buChar char="•"/>
            </a:pPr>
            <a:r>
              <a:rPr lang="en-US" sz="2200" dirty="0" smtClean="0"/>
              <a:t>Read Christine’s Conference Publication</a:t>
            </a:r>
          </a:p>
          <a:p>
            <a:pPr lvl="1">
              <a:buFont typeface="Arial"/>
              <a:buChar char="•"/>
            </a:pPr>
            <a:r>
              <a:rPr lang="en-US" sz="1800" dirty="0">
                <a:hlinkClick r:id="rId4"/>
              </a:rPr>
              <a:t>https://research.tue.nl/en/publications/a-proposal-for-a-value-sensitive-design-approach-to-modelling-the-</a:t>
            </a:r>
            <a:r>
              <a:rPr lang="en-US" sz="1800" dirty="0" smtClean="0">
                <a:hlinkClick r:id="rId4"/>
              </a:rPr>
              <a:t>2</a:t>
            </a:r>
            <a:endParaRPr lang="en-US" sz="1800" dirty="0" smtClean="0"/>
          </a:p>
          <a:p>
            <a:pPr lvl="1">
              <a:buFont typeface="Arial"/>
              <a:buChar char="•"/>
            </a:pPr>
            <a:r>
              <a:rPr lang="en-US" sz="1800" dirty="0" smtClean="0"/>
              <a:t>Title: A Proposal for A Value Sensitive Approach to Modeling The Refugee Chain</a:t>
            </a:r>
          </a:p>
          <a:p>
            <a:pPr>
              <a:buFont typeface="Arial"/>
              <a:buChar char="•"/>
            </a:pPr>
            <a:r>
              <a:rPr lang="en-US" sz="2200" dirty="0" smtClean="0"/>
              <a:t>Get the full agent-based model up and running</a:t>
            </a:r>
          </a:p>
          <a:p>
            <a:pPr lvl="1">
              <a:buFont typeface="Arial"/>
              <a:buChar char="•"/>
            </a:pPr>
            <a:r>
              <a:rPr lang="en-US" sz="1800" dirty="0">
                <a:hlinkClick r:id="rId5"/>
              </a:rPr>
              <a:t>https://github.com/phillipjw/</a:t>
            </a:r>
            <a:r>
              <a:rPr lang="en-US" sz="1800" dirty="0" smtClean="0">
                <a:hlinkClick r:id="rId5"/>
              </a:rPr>
              <a:t>humanitarian_logistics</a:t>
            </a:r>
            <a:endParaRPr lang="en-US" sz="1800" dirty="0" smtClean="0"/>
          </a:p>
          <a:p>
            <a:pPr lvl="1">
              <a:buFont typeface="Arial"/>
              <a:buChar char="•"/>
            </a:pPr>
            <a:r>
              <a:rPr lang="en-US" sz="1800" dirty="0" smtClean="0"/>
              <a:t>Requires Python and Mesa to be installed</a:t>
            </a:r>
          </a:p>
        </p:txBody>
      </p:sp>
      <p:pic>
        <p:nvPicPr>
          <p:cNvPr id="3" name="Picture 2" descr="jim-carrey.gi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616" y="1201142"/>
            <a:ext cx="3373390" cy="460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6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252" y="1082099"/>
            <a:ext cx="6490191" cy="432246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</a:t>
            </a:r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 &amp; Questions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This is high quality research so if you hated it, then its entirely my fault as presenter.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46" y="1635803"/>
            <a:ext cx="6547748" cy="311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85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943" y="710282"/>
            <a:ext cx="6725950" cy="5144173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Newcomers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Newcomer is an individual in the model. Refugee is a legal status of an individual.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01061" y="1909338"/>
            <a:ext cx="4005584" cy="1735262"/>
          </a:xfrm>
        </p:spPr>
        <p:txBody>
          <a:bodyPr>
            <a:noAutofit/>
          </a:bodyPr>
          <a:lstStyle/>
          <a:p>
            <a:r>
              <a:rPr lang="en-US" dirty="0" smtClean="0"/>
              <a:t>Preferred term in The Netherlands</a:t>
            </a:r>
          </a:p>
          <a:p>
            <a:r>
              <a:rPr lang="en-US" dirty="0" smtClean="0"/>
              <a:t>Politically Neutral</a:t>
            </a:r>
          </a:p>
          <a:p>
            <a:r>
              <a:rPr lang="en-US" dirty="0" smtClean="0"/>
              <a:t>Enables clarity: </a:t>
            </a:r>
            <a:r>
              <a:rPr lang="en-US" b="1" i="1" dirty="0" smtClean="0"/>
              <a:t>refugee</a:t>
            </a:r>
            <a:r>
              <a:rPr lang="en-US" dirty="0" smtClean="0"/>
              <a:t> denotes a specific legal status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3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Four Entities In Our Model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Four Entities, All </a:t>
            </a:r>
            <a:r>
              <a:rPr lang="en-US" b="1" i="1" dirty="0">
                <a:solidFill>
                  <a:srgbClr val="FFFF00"/>
                </a:solidFill>
              </a:rPr>
              <a:t>W</a:t>
            </a:r>
            <a:r>
              <a:rPr lang="en-US" b="1" i="1" dirty="0" smtClean="0">
                <a:solidFill>
                  <a:srgbClr val="FFFF00"/>
                </a:solidFill>
              </a:rPr>
              <a:t>ith Different Values, Participating In One Asylum Procedure   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11" y="1135064"/>
            <a:ext cx="1829416" cy="1870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480" y="1366757"/>
            <a:ext cx="1913571" cy="13479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47" y="3894083"/>
            <a:ext cx="1729528" cy="17666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936" y="4248002"/>
            <a:ext cx="1890737" cy="1361621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8280360" y="1085876"/>
            <a:ext cx="3338265" cy="1735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NGOs</a:t>
            </a:r>
            <a:r>
              <a:rPr lang="en-US" dirty="0" smtClean="0"/>
              <a:t> </a:t>
            </a:r>
            <a:r>
              <a:rPr lang="en-US" sz="2000" dirty="0" smtClean="0"/>
              <a:t>support </a:t>
            </a:r>
            <a:r>
              <a:rPr lang="en-US" sz="2000" dirty="0"/>
              <a:t>newcomers both during and after the process by providing information, resources and organizing activities</a:t>
            </a:r>
            <a:r>
              <a:rPr lang="en-US" sz="2000" dirty="0" smtClean="0"/>
              <a:t>. NGOs are not a required entity in the asylum procedure.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8400470" y="3982552"/>
            <a:ext cx="3338265" cy="1735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 smtClean="0"/>
              <a:t>IND</a:t>
            </a:r>
            <a:r>
              <a:rPr lang="en-US" dirty="0" smtClean="0"/>
              <a:t> </a:t>
            </a:r>
            <a:r>
              <a:rPr lang="en-US" sz="2000" dirty="0" smtClean="0"/>
              <a:t>interviews and decides which newcomers can stay. </a:t>
            </a:r>
            <a:r>
              <a:rPr lang="en-US" sz="2000" dirty="0"/>
              <a:t>D</a:t>
            </a:r>
            <a:r>
              <a:rPr lang="en-US" sz="2000" dirty="0" smtClean="0"/>
              <a:t>ecision based on documentation quality of newcomer. Decision can be appealed once.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2073433" y="3865905"/>
            <a:ext cx="3338265" cy="1735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Newcomer </a:t>
            </a:r>
            <a:r>
              <a:rPr lang="en-US" sz="2000" dirty="0" smtClean="0"/>
              <a:t>goes through the asylum procedure living in housing provided by COA with the opportunity to participate in activities provided by the COA and NGO.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999804" y="1360124"/>
            <a:ext cx="3338265" cy="17352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COA</a:t>
            </a:r>
            <a:r>
              <a:rPr lang="en-US" sz="2000" dirty="0" smtClean="0"/>
              <a:t> checks in, and provides housing and activities to newcomers based on legal status. Also maintains the provided housing.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23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General Dutch Asylum Procedure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3 Legal Statuses (EDP, AS and TR) and as many as 2 Different Decision Opportunities  </a:t>
            </a:r>
            <a:endParaRPr lang="en-US" b="1" i="1" dirty="0">
              <a:solidFill>
                <a:srgbClr val="FFFF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0756"/>
            <a:ext cx="12143092" cy="471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988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Circle of Schwartz’s Theory Values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10 Universal Values Divided Into 4 Quadrants across 2 Axes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22218" y="1018847"/>
            <a:ext cx="5214561" cy="5061608"/>
          </a:xfrm>
        </p:spPr>
        <p:txBody>
          <a:bodyPr>
            <a:normAutofit fontScale="92500"/>
          </a:bodyPr>
          <a:lstStyle/>
          <a:p>
            <a:pPr algn="just"/>
            <a:r>
              <a:rPr lang="en-US" dirty="0" smtClean="0"/>
              <a:t>Abstract </a:t>
            </a:r>
            <a:r>
              <a:rPr lang="en-US" dirty="0"/>
              <a:t>drivers of behavior that shape the way in which humans interact to survive and thrive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10 values within inner circle placed according to their placement.</a:t>
            </a:r>
          </a:p>
          <a:p>
            <a:pPr algn="just"/>
            <a:r>
              <a:rPr lang="en-US" dirty="0"/>
              <a:t>4 Schwartz Value Quadrants (SVQs</a:t>
            </a:r>
            <a:r>
              <a:rPr lang="en-US" dirty="0" smtClean="0"/>
              <a:t>) represented by outer circle.</a:t>
            </a:r>
          </a:p>
          <a:p>
            <a:pPr algn="just"/>
            <a:r>
              <a:rPr lang="en-US" dirty="0" smtClean="0"/>
              <a:t>SVQs opposite undermine each others satisfaction. Reflects the two dimensions of SVQs:</a:t>
            </a:r>
          </a:p>
          <a:p>
            <a:pPr lvl="1" algn="just"/>
            <a:r>
              <a:rPr lang="en-US" dirty="0" smtClean="0"/>
              <a:t>Gain vs. Loss Avoidance</a:t>
            </a:r>
          </a:p>
          <a:p>
            <a:pPr lvl="1" algn="just"/>
            <a:r>
              <a:rPr lang="en-US" dirty="0" smtClean="0"/>
              <a:t>Individual vs. Social</a:t>
            </a:r>
          </a:p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597" y="1476189"/>
            <a:ext cx="5432704" cy="421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39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641" y="1470501"/>
            <a:ext cx="7974618" cy="369519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Implementing Schwartz Values For Model Entities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Agents most frequently take SVQ act with the highest threshold.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690" y="1018847"/>
            <a:ext cx="4073663" cy="5061608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Agent has for each SVQ:</a:t>
            </a:r>
          </a:p>
          <a:p>
            <a:pPr lvl="1" algn="just"/>
            <a:r>
              <a:rPr lang="en-US" dirty="0"/>
              <a:t>Current amount </a:t>
            </a:r>
            <a:r>
              <a:rPr lang="en-US" dirty="0" smtClean="0"/>
              <a:t>[0-100]</a:t>
            </a:r>
          </a:p>
          <a:p>
            <a:pPr lvl="2" algn="just"/>
            <a:r>
              <a:rPr lang="en-US" dirty="0" smtClean="0"/>
              <a:t>Decays over time</a:t>
            </a:r>
          </a:p>
          <a:p>
            <a:pPr lvl="1" algn="just"/>
            <a:r>
              <a:rPr lang="en-US" dirty="0" smtClean="0"/>
              <a:t>Threshold</a:t>
            </a:r>
          </a:p>
          <a:p>
            <a:pPr lvl="1" algn="just"/>
            <a:r>
              <a:rPr lang="en-US" dirty="0" smtClean="0"/>
              <a:t>Act Increment </a:t>
            </a:r>
          </a:p>
          <a:p>
            <a:pPr lvl="1" algn="just"/>
            <a:r>
              <a:rPr lang="en-US" dirty="0"/>
              <a:t>S</a:t>
            </a:r>
            <a:r>
              <a:rPr lang="en-US" dirty="0" smtClean="0"/>
              <a:t>atisfied when Current amount &gt; Threshold</a:t>
            </a:r>
          </a:p>
          <a:p>
            <a:pPr algn="just"/>
            <a:r>
              <a:rPr lang="en-US" dirty="0" smtClean="0"/>
              <a:t>Agent chooses SVQ act that once complete is still the most furthest distance from the threshold.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85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Agent Actions: Newcomer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Any obligatory act must be completed before an agent can choose a SVQ act.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692" y="1018847"/>
            <a:ext cx="8497331" cy="506160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Obligatory Acts</a:t>
            </a:r>
          </a:p>
          <a:p>
            <a:pPr lvl="1"/>
            <a:r>
              <a:rPr lang="en-US" b="1" i="1" dirty="0"/>
              <a:t>IND Interview </a:t>
            </a:r>
            <a:r>
              <a:rPr lang="en-US" dirty="0"/>
              <a:t>- Begins asylum process for the newcomer.</a:t>
            </a:r>
          </a:p>
          <a:p>
            <a:pPr lvl="1"/>
            <a:r>
              <a:rPr lang="en-US" b="1" i="1" dirty="0"/>
              <a:t>Doctor</a:t>
            </a:r>
            <a:r>
              <a:rPr lang="en-US" dirty="0"/>
              <a:t> - Improves newcomer health if it falls below threshold.</a:t>
            </a:r>
          </a:p>
          <a:p>
            <a:r>
              <a:rPr lang="en-US" b="1" dirty="0"/>
              <a:t>SVQ </a:t>
            </a:r>
            <a:r>
              <a:rPr lang="en-US" b="1" dirty="0" smtClean="0"/>
              <a:t>Activities</a:t>
            </a:r>
            <a:endParaRPr lang="en-US" b="1" dirty="0"/>
          </a:p>
          <a:p>
            <a:pPr lvl="1"/>
            <a:r>
              <a:rPr lang="en-US" b="1" i="1" dirty="0"/>
              <a:t>Custom Activities </a:t>
            </a:r>
            <a:r>
              <a:rPr lang="en-US" dirty="0"/>
              <a:t>- Can only be developed by NGO. </a:t>
            </a:r>
            <a:r>
              <a:rPr lang="en-US" b="1" dirty="0" smtClean="0">
                <a:solidFill>
                  <a:srgbClr val="767171"/>
                </a:solidFill>
              </a:rPr>
              <a:t>Variable SVQ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Volunteer</a:t>
            </a:r>
            <a:r>
              <a:rPr lang="en-US" dirty="0"/>
              <a:t> - Requires NGO to be present. </a:t>
            </a:r>
            <a:r>
              <a:rPr lang="en-US" b="1" dirty="0" smtClean="0">
                <a:solidFill>
                  <a:srgbClr val="660066"/>
                </a:solidFill>
              </a:rPr>
              <a:t>Self</a:t>
            </a:r>
            <a:r>
              <a:rPr lang="en-US" b="1" dirty="0">
                <a:solidFill>
                  <a:srgbClr val="660066"/>
                </a:solidFill>
              </a:rPr>
              <a:t>-Transcendence</a:t>
            </a:r>
            <a:r>
              <a:rPr lang="en-US" dirty="0"/>
              <a:t>. Improves public opinion of newcomers.</a:t>
            </a:r>
          </a:p>
          <a:p>
            <a:pPr lvl="1"/>
            <a:r>
              <a:rPr lang="en-US" b="1" i="1" dirty="0"/>
              <a:t>Language Class </a:t>
            </a:r>
            <a:r>
              <a:rPr lang="en-US" dirty="0"/>
              <a:t>- Requires newcomers to be at most mature legal status (TR). </a:t>
            </a:r>
            <a:r>
              <a:rPr lang="en-US" b="1" dirty="0" smtClean="0">
                <a:solidFill>
                  <a:schemeClr val="accent5"/>
                </a:solidFill>
              </a:rPr>
              <a:t>Conservation</a:t>
            </a:r>
            <a:r>
              <a:rPr lang="en-US" dirty="0"/>
              <a:t>.</a:t>
            </a:r>
          </a:p>
          <a:p>
            <a:pPr lvl="1"/>
            <a:r>
              <a:rPr lang="en-US" b="1" i="1" dirty="0"/>
              <a:t>Football</a:t>
            </a:r>
            <a:r>
              <a:rPr lang="en-US" dirty="0"/>
              <a:t> - </a:t>
            </a:r>
            <a:r>
              <a:rPr lang="en-US" b="1" dirty="0" smtClean="0">
                <a:solidFill>
                  <a:schemeClr val="accent2"/>
                </a:solidFill>
              </a:rPr>
              <a:t>Openness</a:t>
            </a:r>
            <a:r>
              <a:rPr lang="en-US" b="1" dirty="0">
                <a:solidFill>
                  <a:schemeClr val="accent2"/>
                </a:solidFill>
              </a:rPr>
              <a:t>-To-Change</a:t>
            </a:r>
            <a:r>
              <a:rPr lang="en-US" dirty="0"/>
              <a:t>.</a:t>
            </a:r>
          </a:p>
          <a:p>
            <a:pPr lvl="1"/>
            <a:r>
              <a:rPr lang="en-US" b="1" i="1" dirty="0"/>
              <a:t>Work</a:t>
            </a:r>
            <a:r>
              <a:rPr lang="en-US" dirty="0"/>
              <a:t> - </a:t>
            </a:r>
            <a:r>
              <a:rPr lang="en-US" b="1" dirty="0" smtClean="0">
                <a:solidFill>
                  <a:schemeClr val="accent6"/>
                </a:solidFill>
              </a:rPr>
              <a:t>Self</a:t>
            </a:r>
            <a:r>
              <a:rPr lang="en-US" b="1" dirty="0">
                <a:solidFill>
                  <a:schemeClr val="accent6"/>
                </a:solidFill>
              </a:rPr>
              <a:t>-Enhancement</a:t>
            </a:r>
            <a:r>
              <a:rPr lang="en-US" dirty="0"/>
              <a:t>.</a:t>
            </a:r>
          </a:p>
          <a:p>
            <a:pPr lvl="1"/>
            <a:r>
              <a:rPr lang="en-US" b="1" i="1" dirty="0"/>
              <a:t>Study</a:t>
            </a:r>
            <a:r>
              <a:rPr lang="en-US" dirty="0"/>
              <a:t> - </a:t>
            </a:r>
            <a:r>
              <a:rPr lang="en-US" b="1" dirty="0" smtClean="0">
                <a:solidFill>
                  <a:srgbClr val="70AD47"/>
                </a:solidFill>
              </a:rPr>
              <a:t>Self</a:t>
            </a:r>
            <a:r>
              <a:rPr lang="en-US" b="1" dirty="0">
                <a:solidFill>
                  <a:srgbClr val="70AD47"/>
                </a:solidFill>
              </a:rPr>
              <a:t>-Enhancement</a:t>
            </a:r>
          </a:p>
          <a:p>
            <a:pPr lvl="1"/>
            <a:r>
              <a:rPr lang="en-US" b="1" i="1" dirty="0"/>
              <a:t>Crime</a:t>
            </a:r>
            <a:r>
              <a:rPr lang="en-US" dirty="0"/>
              <a:t> - </a:t>
            </a:r>
            <a:r>
              <a:rPr lang="en-US" b="1" dirty="0" smtClean="0">
                <a:solidFill>
                  <a:srgbClr val="70AD47"/>
                </a:solidFill>
              </a:rPr>
              <a:t>Self</a:t>
            </a:r>
            <a:r>
              <a:rPr lang="en-US" b="1" dirty="0">
                <a:solidFill>
                  <a:srgbClr val="70AD47"/>
                </a:solidFill>
              </a:rPr>
              <a:t>-Enhancement</a:t>
            </a:r>
            <a:r>
              <a:rPr lang="en-US" dirty="0"/>
              <a:t>. </a:t>
            </a:r>
            <a:r>
              <a:rPr lang="en-US" dirty="0" smtClean="0"/>
              <a:t>Only occurs when Self-Enhancement is extremely unsatisfied and wellbeing is very low. Reduces </a:t>
            </a:r>
            <a:r>
              <a:rPr lang="en-US" dirty="0"/>
              <a:t>public opinion of newcomers.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6731" y="1720184"/>
            <a:ext cx="3562616" cy="36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870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75" y="1856108"/>
            <a:ext cx="3447980" cy="3524825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xmlns="" id="{A99CCEA1-B772-4774-872F-37961548D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831" y="0"/>
            <a:ext cx="12125743" cy="1027906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Agent Actions: COA</a:t>
            </a:r>
            <a:endParaRPr lang="en-US" sz="3200"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xmlns="" id="{70FC3448-8DB3-4CF0-B42A-5724BABE585E}"/>
              </a:ext>
            </a:extLst>
          </p:cNvPr>
          <p:cNvSpPr txBox="1">
            <a:spLocks/>
          </p:cNvSpPr>
          <p:nvPr/>
        </p:nvSpPr>
        <p:spPr>
          <a:xfrm>
            <a:off x="1106837" y="19754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6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xmlns="" id="{13691E13-C634-4DF3-B2DD-6C350822B463}"/>
              </a:ext>
            </a:extLst>
          </p:cNvPr>
          <p:cNvSpPr/>
          <p:nvPr/>
        </p:nvSpPr>
        <p:spPr>
          <a:xfrm>
            <a:off x="870011" y="6205491"/>
            <a:ext cx="10129421" cy="435006"/>
          </a:xfrm>
          <a:prstGeom prst="parallelogram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FF00"/>
                </a:solidFill>
              </a:rPr>
              <a:t>Any obligatory act must be completed before an agent can choose a SVQ act.    </a:t>
            </a:r>
            <a:endParaRPr lang="en-US" b="1" i="1" dirty="0">
              <a:solidFill>
                <a:srgbClr val="FFFF00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91690" y="1018847"/>
            <a:ext cx="8206727" cy="506160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Obligatory Acts</a:t>
            </a:r>
          </a:p>
          <a:p>
            <a:pPr lvl="1"/>
            <a:r>
              <a:rPr lang="en-US" b="1" i="1" dirty="0" err="1"/>
              <a:t>Checkin</a:t>
            </a:r>
            <a:r>
              <a:rPr lang="en-US" b="1" i="1" dirty="0"/>
              <a:t> Newcomer </a:t>
            </a:r>
            <a:r>
              <a:rPr lang="en-US" dirty="0"/>
              <a:t>- Begins asylum process for the newcomer.</a:t>
            </a:r>
          </a:p>
          <a:p>
            <a:pPr lvl="1"/>
            <a:r>
              <a:rPr lang="en-US" b="1" i="1" dirty="0"/>
              <a:t>Construct </a:t>
            </a:r>
            <a:r>
              <a:rPr lang="en-US" b="1" i="1" dirty="0" smtClean="0"/>
              <a:t>Accommodation </a:t>
            </a:r>
            <a:r>
              <a:rPr lang="en-US" dirty="0"/>
              <a:t>- Improves newcomer health if it falls below threshold.</a:t>
            </a:r>
          </a:p>
          <a:p>
            <a:r>
              <a:rPr lang="en-US" b="1" dirty="0"/>
              <a:t>SVQ </a:t>
            </a:r>
            <a:r>
              <a:rPr lang="en-US" b="1" dirty="0" smtClean="0"/>
              <a:t>Activities</a:t>
            </a:r>
            <a:endParaRPr lang="en-US" b="1" dirty="0"/>
          </a:p>
          <a:p>
            <a:pPr lvl="1"/>
            <a:r>
              <a:rPr lang="en-US" b="1" i="1" dirty="0"/>
              <a:t>Segregate </a:t>
            </a:r>
            <a:r>
              <a:rPr lang="en-US" dirty="0" smtClean="0"/>
              <a:t>- Separate </a:t>
            </a:r>
            <a:r>
              <a:rPr lang="en-US" dirty="0"/>
              <a:t>newcomers into better and worse living </a:t>
            </a:r>
            <a:r>
              <a:rPr lang="en-US" dirty="0" smtClean="0"/>
              <a:t>accommodations </a:t>
            </a:r>
            <a:r>
              <a:rPr lang="en-US" dirty="0"/>
              <a:t>based on their chance of receiving a positive IND decision. </a:t>
            </a:r>
            <a:r>
              <a:rPr lang="en-US" b="1" dirty="0" smtClean="0">
                <a:solidFill>
                  <a:schemeClr val="accent5"/>
                </a:solidFill>
              </a:rPr>
              <a:t>Conservation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Improve Facilities </a:t>
            </a:r>
            <a:r>
              <a:rPr lang="en-US" dirty="0"/>
              <a:t>- Improve / maintain buildings where newcomers live. </a:t>
            </a:r>
            <a:r>
              <a:rPr lang="en-US" b="1" dirty="0" smtClean="0">
                <a:solidFill>
                  <a:schemeClr val="accent6"/>
                </a:solidFill>
              </a:rPr>
              <a:t>Self</a:t>
            </a:r>
            <a:r>
              <a:rPr lang="en-US" b="1" dirty="0">
                <a:solidFill>
                  <a:schemeClr val="accent6"/>
                </a:solidFill>
              </a:rPr>
              <a:t>-</a:t>
            </a:r>
            <a:r>
              <a:rPr lang="en-US" b="1" dirty="0" smtClean="0">
                <a:solidFill>
                  <a:schemeClr val="accent6"/>
                </a:solidFill>
              </a:rPr>
              <a:t>Enhancement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Invest </a:t>
            </a:r>
            <a:r>
              <a:rPr lang="en-US" dirty="0"/>
              <a:t>- </a:t>
            </a:r>
            <a:r>
              <a:rPr lang="en-US" dirty="0" smtClean="0"/>
              <a:t>Provide </a:t>
            </a:r>
            <a:r>
              <a:rPr lang="en-US" dirty="0"/>
              <a:t>newcomers with a travel voucher </a:t>
            </a:r>
            <a:r>
              <a:rPr lang="en-US" dirty="0" smtClean="0"/>
              <a:t>to travel </a:t>
            </a:r>
            <a:r>
              <a:rPr lang="en-US" dirty="0"/>
              <a:t>to other cities to meet unsatisfied SVQs. </a:t>
            </a:r>
            <a:r>
              <a:rPr lang="en-US" b="1" dirty="0" smtClean="0">
                <a:solidFill>
                  <a:srgbClr val="660066"/>
                </a:solidFill>
              </a:rPr>
              <a:t>Self</a:t>
            </a:r>
            <a:r>
              <a:rPr lang="en-US" b="1" dirty="0">
                <a:solidFill>
                  <a:srgbClr val="660066"/>
                </a:solidFill>
              </a:rPr>
              <a:t>-</a:t>
            </a:r>
            <a:r>
              <a:rPr lang="en-US" b="1" dirty="0" smtClean="0">
                <a:solidFill>
                  <a:srgbClr val="660066"/>
                </a:solidFill>
              </a:rPr>
              <a:t>Transcendence</a:t>
            </a:r>
            <a:r>
              <a:rPr lang="en-US" dirty="0" smtClean="0"/>
              <a:t>.</a:t>
            </a:r>
            <a:endParaRPr lang="en-US" dirty="0"/>
          </a:p>
          <a:p>
            <a:pPr lvl="1"/>
            <a:r>
              <a:rPr lang="en-US" b="1" i="1" dirty="0"/>
              <a:t>Adjust Staff </a:t>
            </a:r>
            <a:r>
              <a:rPr lang="en-US" dirty="0"/>
              <a:t>-  Increases staffing at living </a:t>
            </a:r>
            <a:r>
              <a:rPr lang="en-US" dirty="0" smtClean="0"/>
              <a:t>accommodations </a:t>
            </a:r>
            <a:r>
              <a:rPr lang="en-US" dirty="0"/>
              <a:t>ensuring newcomers receive travel vouchers when they are provided. </a:t>
            </a:r>
            <a:r>
              <a:rPr lang="en-US" b="1" dirty="0" smtClean="0">
                <a:solidFill>
                  <a:schemeClr val="accent2"/>
                </a:solidFill>
              </a:rPr>
              <a:t>Openness</a:t>
            </a:r>
            <a:r>
              <a:rPr lang="en-US" b="1" dirty="0">
                <a:solidFill>
                  <a:schemeClr val="accent2"/>
                </a:solidFill>
              </a:rPr>
              <a:t>-To-</a:t>
            </a:r>
            <a:r>
              <a:rPr lang="en-US" b="1" dirty="0" smtClean="0">
                <a:solidFill>
                  <a:schemeClr val="accent2"/>
                </a:solidFill>
              </a:rPr>
              <a:t>Change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381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3201</TotalTime>
  <Words>1884</Words>
  <Application>Microsoft Macintosh PowerPoint</Application>
  <PresentationFormat>Custom</PresentationFormat>
  <Paragraphs>193</Paragraphs>
  <Slides>25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A VALUE SENSITIVE ABM OF THE REFUGEE CRISIS IN THE NETHERLANDS</vt:lpstr>
      <vt:lpstr>      Goal</vt:lpstr>
      <vt:lpstr>Newcomers</vt:lpstr>
      <vt:lpstr>Four Entities In Our Model</vt:lpstr>
      <vt:lpstr>General Dutch Asylum Procedure</vt:lpstr>
      <vt:lpstr>Circle of Schwartz’s Theory Values</vt:lpstr>
      <vt:lpstr>Implementing Schwartz Values For Model Entities</vt:lpstr>
      <vt:lpstr>Agent Actions: Newcomer</vt:lpstr>
      <vt:lpstr>Agent Actions: COA</vt:lpstr>
      <vt:lpstr>Agent Actions: IND</vt:lpstr>
      <vt:lpstr>Agent Actions: NGO</vt:lpstr>
      <vt:lpstr>Model Dynamics With Respect To Newcomers</vt:lpstr>
      <vt:lpstr>Model Parameters</vt:lpstr>
      <vt:lpstr>Explore The Model</vt:lpstr>
      <vt:lpstr>How do we answer our research questions?</vt:lpstr>
      <vt:lpstr>How do we answer our research questions?</vt:lpstr>
      <vt:lpstr>How does the worst case happen?</vt:lpstr>
      <vt:lpstr>How does the worst case happen?</vt:lpstr>
      <vt:lpstr>How does the best case for newcomer wellbeing happen?</vt:lpstr>
      <vt:lpstr>How does the best case for public opinion happen?</vt:lpstr>
      <vt:lpstr>      Conclusions</vt:lpstr>
      <vt:lpstr>      Teamwork Makes the Dream Work</vt:lpstr>
      <vt:lpstr>      Funding Makes The Research Possible</vt:lpstr>
      <vt:lpstr>      Want More? You’re In Luck.</vt:lpstr>
      <vt:lpstr>      Thank You &amp; Questions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HRCyber Co-Lab Entrant Program</dc:title>
  <dc:creator>Joe</dc:creator>
  <cp:lastModifiedBy>Ross Gore</cp:lastModifiedBy>
  <cp:revision>146</cp:revision>
  <dcterms:created xsi:type="dcterms:W3CDTF">2017-07-13T16:58:07Z</dcterms:created>
  <dcterms:modified xsi:type="dcterms:W3CDTF">2019-05-01T19:55:46Z</dcterms:modified>
</cp:coreProperties>
</file>

<file path=docProps/thumbnail.jpeg>
</file>